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2" r:id="rId1"/>
    <p:sldMasterId id="2147483648" r:id="rId2"/>
  </p:sldMasterIdLst>
  <p:notesMasterIdLst>
    <p:notesMasterId r:id="rId15"/>
  </p:notesMasterIdLst>
  <p:sldIdLst>
    <p:sldId id="257" r:id="rId3"/>
    <p:sldId id="346" r:id="rId4"/>
    <p:sldId id="372" r:id="rId5"/>
    <p:sldId id="363" r:id="rId6"/>
    <p:sldId id="370" r:id="rId7"/>
    <p:sldId id="373" r:id="rId8"/>
    <p:sldId id="371" r:id="rId9"/>
    <p:sldId id="263" r:id="rId10"/>
    <p:sldId id="367" r:id="rId11"/>
    <p:sldId id="338" r:id="rId12"/>
    <p:sldId id="368" r:id="rId13"/>
    <p:sldId id="369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BACC6"/>
    <a:srgbClr val="9BBB59"/>
    <a:srgbClr val="031E7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4" d="100"/>
          <a:sy n="94" d="100"/>
        </p:scale>
        <p:origin x="66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DB0BE1-A4A3-40C7-8CE3-7C26359D24C9}" type="datetimeFigureOut">
              <a:rPr lang="en-US" smtClean="0"/>
              <a:t>4/27/2023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CE8C5C-5464-4D1B-84FA-5987E2808A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2240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de-DE"/>
              <a:t>1</a:t>
            </a:fld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CE8C5C-5464-4D1B-84FA-5987E2808A4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9349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CE8C5C-5464-4D1B-84FA-5987E2808A4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5103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25" name="Google Shape;225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https://www.youtube.com/watch?v=2hXG8v8p0KM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CE8C5C-5464-4D1B-84FA-5987E2808A4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4337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https://www.youtube.com/watch?v=2hXG8v8p0KM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CE8C5C-5464-4D1B-84FA-5987E2808A4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76816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https://www.youtube.com/watch?v=2hXG8v8p0KM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CE8C5C-5464-4D1B-84FA-5987E2808A4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9941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https://www.youtube.com/watch?v=2hXG8v8p0KM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CE8C5C-5464-4D1B-84FA-5987E2808A4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5757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preserve="1">
  <p:cSld name="Title Slid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6" descr="A picture containing object, indoor, microscope, tabl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" y="0"/>
            <a:ext cx="12195348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10165" y="165100"/>
            <a:ext cx="5981836" cy="651510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6"/>
          <p:cNvSpPr txBox="1">
            <a:spLocks noGrp="1"/>
          </p:cNvSpPr>
          <p:nvPr>
            <p:ph type="ctrTitle"/>
          </p:nvPr>
        </p:nvSpPr>
        <p:spPr>
          <a:xfrm>
            <a:off x="6955533" y="1530141"/>
            <a:ext cx="4499868" cy="2127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>
            <a:endParaRPr/>
          </a:p>
        </p:txBody>
      </p:sp>
      <p:sp>
        <p:nvSpPr>
          <p:cNvPr id="16" name="Google Shape;16;p6"/>
          <p:cNvSpPr txBox="1">
            <a:spLocks noGrp="1"/>
          </p:cNvSpPr>
          <p:nvPr>
            <p:ph type="body" idx="1"/>
          </p:nvPr>
        </p:nvSpPr>
        <p:spPr>
          <a:xfrm>
            <a:off x="6955533" y="6001898"/>
            <a:ext cx="1751689" cy="288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spcBef>
                <a:spcPts val="22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  <a:defRPr sz="11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61950" algn="l" rtl="0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Char char="–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–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7" name="Google Shape;17;p6"/>
          <p:cNvSpPr txBox="1">
            <a:spLocks noGrp="1"/>
          </p:cNvSpPr>
          <p:nvPr>
            <p:ph type="body" idx="2"/>
          </p:nvPr>
        </p:nvSpPr>
        <p:spPr>
          <a:xfrm>
            <a:off x="6955533" y="4548291"/>
            <a:ext cx="4032448" cy="4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None/>
              <a:defRPr sz="18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61950" algn="l" rtl="0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Char char="–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–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" name="Google Shape;18;p6"/>
          <p:cNvSpPr txBox="1">
            <a:spLocks noGrp="1"/>
          </p:cNvSpPr>
          <p:nvPr>
            <p:ph type="body" idx="3"/>
          </p:nvPr>
        </p:nvSpPr>
        <p:spPr>
          <a:xfrm>
            <a:off x="6955533" y="3892675"/>
            <a:ext cx="4032448" cy="4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spcBef>
                <a:spcPts val="48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"/>
              <a:buNone/>
              <a:defRPr sz="24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61950" algn="l" rtl="0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Char char="–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–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" name="Google Shape;19;p6"/>
          <p:cNvSpPr txBox="1">
            <a:spLocks noGrp="1"/>
          </p:cNvSpPr>
          <p:nvPr>
            <p:ph type="body" idx="4"/>
          </p:nvPr>
        </p:nvSpPr>
        <p:spPr>
          <a:xfrm>
            <a:off x="6955533" y="5233523"/>
            <a:ext cx="4032448" cy="5619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None/>
              <a:defRPr sz="18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61950" algn="l" rtl="0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Char char="–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–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pic>
        <p:nvPicPr>
          <p:cNvPr id="20" name="Google Shape;20;p6" descr="A picture containing object, drawing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907861" y="856831"/>
            <a:ext cx="960284" cy="31430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1108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14D975-D1D7-8A8D-F6B5-71C15C3214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9BD854-E490-FF1C-FF37-75EC026E1D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680F43-512F-7B4C-9A4D-5BA92EC9E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E06F26-1AAA-41A6-8481-D790CE879AF9}" type="datetimeFigureOut">
              <a:rPr lang="en-US" smtClean="0"/>
              <a:t>4/27/2023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B56D4D-F925-4888-FA36-BC90F885C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BA87B2-7F3C-FC56-E2F7-ED04BF4D8A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CBB89-1E8E-4E14-9F94-02B1938A8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5895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8683D-CCC2-88CE-AA96-DFC69F7EA0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DF1516-C9B1-B065-4C44-511BC6D34D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F7CB84-023F-3530-6254-3B81DDDAC1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E06F26-1AAA-41A6-8481-D790CE879AF9}" type="datetimeFigureOut">
              <a:rPr lang="en-US" smtClean="0"/>
              <a:t>4/27/2023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90604E-6567-9534-20EA-CB41565B89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9FF97A-2C88-A79A-CC38-CC73D5039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CBB89-1E8E-4E14-9F94-02B1938A8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5463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1D5071-2C5F-B379-6E1D-D19F0F5A9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C0E577-4900-C32C-7F7B-307B5CAE2B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93B7F5-3ABF-5B4C-F72D-49C84EE464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582E7F-53D2-FD1D-34FA-94FE27D7B6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E06F26-1AAA-41A6-8481-D790CE879AF9}" type="datetimeFigureOut">
              <a:rPr lang="en-US" smtClean="0"/>
              <a:t>4/27/2023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53E120-3011-9C68-6AE2-A56961955F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36DA83-54DF-4074-0644-6B326555D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CBB89-1E8E-4E14-9F94-02B1938A8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7161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9B7495-3D68-6B04-88BC-DC03D0944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312AF0-5EA8-E80F-0B64-65AB00B5EF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3FC54B-F105-26DE-110B-26E6E122C7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62B065C-2714-65B3-0107-4B0E7D56AA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B6D3CE2-2765-C30D-2944-D5BAC97C73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5AFE2A-576F-9B3B-F5C7-943426C454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E06F26-1AAA-41A6-8481-D790CE879AF9}" type="datetimeFigureOut">
              <a:rPr lang="en-US" smtClean="0"/>
              <a:t>4/27/2023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57C97A2-D1F5-318C-2920-9821B3B927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D2A3A5C-76A0-D788-E0C1-921D519D5C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CBB89-1E8E-4E14-9F94-02B1938A8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2060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8D297-47FE-873C-8A1C-0C1BA4C95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6D5698C-1E82-558B-8B4E-8FD1375DD4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E06F26-1AAA-41A6-8481-D790CE879AF9}" type="datetimeFigureOut">
              <a:rPr lang="en-US" smtClean="0"/>
              <a:t>4/27/2023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397DEB-4971-91C7-E95B-B1A62B48F7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7631C2-FFBB-E50E-0D5C-390BF445E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CBB89-1E8E-4E14-9F94-02B1938A8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94019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A886D7E-3651-4329-08D6-726AF1725C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E06F26-1AAA-41A6-8481-D790CE879AF9}" type="datetimeFigureOut">
              <a:rPr lang="en-US" smtClean="0"/>
              <a:t>4/27/2023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290D334-D5B8-275A-C74D-F86B90CCB3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A29C8A-5B6B-BB0D-0D0F-32AA8553B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CBB89-1E8E-4E14-9F94-02B1938A8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22714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955066-41BA-07F6-695F-B76BF0589B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B3BA2F-6770-320E-9F4A-A7E3992E19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F01D95-C0FC-2F6C-1358-A507064539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9CFC01-AB36-BC6E-DE3F-2B446B9383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E06F26-1AAA-41A6-8481-D790CE879AF9}" type="datetimeFigureOut">
              <a:rPr lang="en-US" smtClean="0"/>
              <a:t>4/27/2023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55CBFB-91E2-368C-F6C6-C28EC75A89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359162-D637-EFDA-A73E-E1432BAE87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CBB89-1E8E-4E14-9F94-02B1938A8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33249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D6B7BF-095B-751E-20BB-64A68245CF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D14EB6F-E66B-5D76-BFB1-B5BAF6C3C68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8863A1-09E2-6802-5111-7FA164A66C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C8ABA5-4DDD-AA79-6C39-D0E8D51D9F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E06F26-1AAA-41A6-8481-D790CE879AF9}" type="datetimeFigureOut">
              <a:rPr lang="en-US" smtClean="0"/>
              <a:t>4/27/2023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767B6F-6D2E-7E48-A75D-BDFAAC830C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B8E0B8-F59A-39B2-34A5-BE80B1D73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CBB89-1E8E-4E14-9F94-02B1938A8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13309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F6CB9-6185-0949-E9BE-81FC3B928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6C16D76-BD46-5A9E-5BDA-4CB514A2F4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05DF79-55EA-DB20-19E7-3B0F15AF09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E06F26-1AAA-41A6-8481-D790CE879AF9}" type="datetimeFigureOut">
              <a:rPr lang="en-US" smtClean="0"/>
              <a:t>4/27/2023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603406-3248-E2AC-4D0E-64EBB234F4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A0C046-522B-0BB3-C173-0B5B61485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CBB89-1E8E-4E14-9F94-02B1938A8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72458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695DFAE-FB93-3B46-40C7-5115CDBA5B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E480ECC-A336-394D-33BE-EE2AB8DA4B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4178A0-6EFE-4251-A87C-3A8B93B1A5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E06F26-1AAA-41A6-8481-D790CE879AF9}" type="datetimeFigureOut">
              <a:rPr lang="en-US" smtClean="0"/>
              <a:t>4/27/2023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AA7BCF-259F-4F89-D392-42783514B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AC5075-2BE6-04B2-9CA8-750B923BE5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CBB89-1E8E-4E14-9F94-02B1938A8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28962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Blank" preserve="1">
  <p:cSld name="1_Blank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oogle Shape;23;p9"/>
          <p:cNvGrpSpPr/>
          <p:nvPr/>
        </p:nvGrpSpPr>
        <p:grpSpPr>
          <a:xfrm>
            <a:off x="2438401" y="2057401"/>
            <a:ext cx="7006957" cy="1995518"/>
            <a:chOff x="854653" y="1145908"/>
            <a:chExt cx="5255232" cy="1994978"/>
          </a:xfrm>
        </p:grpSpPr>
        <p:sp>
          <p:nvSpPr>
            <p:cNvPr id="24" name="Google Shape;24;p9"/>
            <p:cNvSpPr/>
            <p:nvPr/>
          </p:nvSpPr>
          <p:spPr>
            <a:xfrm>
              <a:off x="2698193" y="1145908"/>
              <a:ext cx="1320903" cy="3230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500" b="1" i="0" u="none" strike="noStrike" cap="none">
                  <a:solidFill>
                    <a:schemeClr val="dk1"/>
                  </a:solidFill>
                  <a:latin typeface="Times"/>
                  <a:ea typeface="Times"/>
                  <a:cs typeface="Times"/>
                  <a:sym typeface="Times"/>
                </a:rPr>
                <a:t>ขอขอบคุณคุณ</a:t>
              </a:r>
              <a:endParaRPr sz="1500" b="1" i="0" u="none" strike="noStrike" cap="none" dirty="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25" name="Google Shape;25;p9"/>
            <p:cNvSpPr/>
            <p:nvPr/>
          </p:nvSpPr>
          <p:spPr>
            <a:xfrm>
              <a:off x="3062839" y="1596088"/>
              <a:ext cx="576986" cy="2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1" i="0" u="none" strike="noStrike" cap="none">
                  <a:solidFill>
                    <a:srgbClr val="006699"/>
                  </a:solidFill>
                  <a:latin typeface="Times"/>
                  <a:ea typeface="Times"/>
                  <a:cs typeface="Times"/>
                  <a:sym typeface="Times"/>
                </a:rPr>
                <a:t>Cпасибо</a:t>
              </a:r>
              <a:endParaRPr sz="1200" b="1" i="0" u="none" strike="noStrike" cap="none" dirty="0">
                <a:solidFill>
                  <a:srgbClr val="006699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26" name="Google Shape;26;p9"/>
            <p:cNvSpPr/>
            <p:nvPr/>
          </p:nvSpPr>
          <p:spPr>
            <a:xfrm>
              <a:off x="2274029" y="2702273"/>
              <a:ext cx="369333" cy="2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1" i="0" u="none" strike="noStrike" cap="none">
                  <a:solidFill>
                    <a:srgbClr val="FF0000"/>
                  </a:solidFill>
                  <a:latin typeface="Times"/>
                  <a:ea typeface="Times"/>
                  <a:cs typeface="Times"/>
                  <a:sym typeface="Times"/>
                </a:rPr>
                <a:t>谢谢</a:t>
              </a:r>
              <a:endParaRPr sz="1200" b="1" i="0" u="none" strike="noStrike" cap="none" dirty="0">
                <a:solidFill>
                  <a:srgbClr val="FF0000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27" name="Google Shape;27;p9"/>
            <p:cNvSpPr/>
            <p:nvPr/>
          </p:nvSpPr>
          <p:spPr>
            <a:xfrm>
              <a:off x="3819396" y="1576827"/>
              <a:ext cx="940404" cy="2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1" i="0" u="none" strike="noStrike" cap="none">
                  <a:solidFill>
                    <a:srgbClr val="D6ECEE"/>
                  </a:solidFill>
                  <a:latin typeface="Georgia"/>
                  <a:ea typeface="Georgia"/>
                  <a:cs typeface="Georgia"/>
                  <a:sym typeface="Georgia"/>
                </a:rPr>
                <a:t>Terima Kasih</a:t>
              </a:r>
              <a:endParaRPr sz="1200" b="1" i="0" u="none" strike="noStrike" cap="none" dirty="0">
                <a:solidFill>
                  <a:srgbClr val="D6ECEE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28" name="Google Shape;28;p9"/>
            <p:cNvSpPr/>
            <p:nvPr/>
          </p:nvSpPr>
          <p:spPr>
            <a:xfrm>
              <a:off x="2870866" y="2887039"/>
              <a:ext cx="600166" cy="2538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050" b="1" i="0" u="none" strike="noStrike" cap="none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rPr>
                <a:t>Salamat</a:t>
              </a:r>
              <a:endParaRPr dirty="0"/>
            </a:p>
          </p:txBody>
        </p:sp>
        <p:sp>
          <p:nvSpPr>
            <p:cNvPr id="29" name="Google Shape;29;p9"/>
            <p:cNvSpPr/>
            <p:nvPr/>
          </p:nvSpPr>
          <p:spPr>
            <a:xfrm>
              <a:off x="2796360" y="2689037"/>
              <a:ext cx="434255" cy="2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1" i="0" u="none" strike="noStrike" cap="none">
                  <a:solidFill>
                    <a:srgbClr val="00B0F0"/>
                  </a:solidFill>
                  <a:latin typeface="Times"/>
                  <a:ea typeface="Times"/>
                  <a:cs typeface="Times"/>
                  <a:sym typeface="Times"/>
                </a:rPr>
                <a:t>Kiitos</a:t>
              </a:r>
              <a:endParaRPr sz="1200" b="1" i="0" u="none" strike="noStrike" cap="none" dirty="0">
                <a:solidFill>
                  <a:srgbClr val="00B0F0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30" name="Google Shape;30;p9"/>
            <p:cNvSpPr/>
            <p:nvPr/>
          </p:nvSpPr>
          <p:spPr>
            <a:xfrm>
              <a:off x="854653" y="2042657"/>
              <a:ext cx="319271" cy="2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Merci</a:t>
              </a:r>
              <a:endParaRPr sz="12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31;p9"/>
            <p:cNvSpPr/>
            <p:nvPr/>
          </p:nvSpPr>
          <p:spPr>
            <a:xfrm>
              <a:off x="2772358" y="2458415"/>
              <a:ext cx="430648" cy="2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1" i="0" u="none" strike="noStrike" cap="none">
                  <a:solidFill>
                    <a:srgbClr val="7030A0"/>
                  </a:solidFill>
                  <a:latin typeface="Arial"/>
                  <a:ea typeface="Arial"/>
                  <a:cs typeface="Arial"/>
                  <a:sym typeface="Arial"/>
                </a:rPr>
                <a:t>Danke</a:t>
              </a:r>
              <a:endParaRPr sz="1200" b="1" i="0" u="none" strike="noStrike" cap="none" dirty="0">
                <a:solidFill>
                  <a:srgbClr val="7030A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32;p9"/>
            <p:cNvSpPr/>
            <p:nvPr/>
          </p:nvSpPr>
          <p:spPr>
            <a:xfrm>
              <a:off x="1344492" y="1600301"/>
              <a:ext cx="1890059" cy="2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1" i="0" u="none" strike="noStrike" cap="none">
                  <a:solidFill>
                    <a:srgbClr val="6600FF"/>
                  </a:solidFill>
                  <a:latin typeface="Times"/>
                  <a:ea typeface="Times"/>
                  <a:cs typeface="Times"/>
                  <a:sym typeface="Times"/>
                </a:rPr>
                <a:t>शुक्रिया</a:t>
              </a:r>
              <a:endParaRPr sz="1200" b="1" i="0" u="none" strike="noStrike" cap="none" dirty="0">
                <a:solidFill>
                  <a:srgbClr val="6600FF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33" name="Google Shape;33;p9"/>
            <p:cNvSpPr/>
            <p:nvPr/>
          </p:nvSpPr>
          <p:spPr>
            <a:xfrm>
              <a:off x="1989264" y="1562178"/>
              <a:ext cx="650661" cy="3692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800" b="1" i="0" u="none" strike="noStrike" cap="none">
                  <a:solidFill>
                    <a:srgbClr val="33CC33"/>
                  </a:solidFill>
                  <a:latin typeface="Arabic Typesetting"/>
                  <a:ea typeface="Arabic Typesetting"/>
                  <a:cs typeface="Arabic Typesetting"/>
                  <a:sym typeface="Arabic Typesetting"/>
                </a:rPr>
                <a:t>Köszönöm</a:t>
              </a:r>
              <a:endParaRPr sz="1800" b="1" i="0" u="none" strike="noStrike" cap="none" dirty="0">
                <a:solidFill>
                  <a:srgbClr val="33CC33"/>
                </a:solidFill>
                <a:latin typeface="Arabic Typesetting"/>
                <a:ea typeface="Arabic Typesetting"/>
                <a:cs typeface="Arabic Typesetting"/>
                <a:sym typeface="Arabic Typesetting"/>
              </a:endParaRPr>
            </a:p>
          </p:txBody>
        </p:sp>
        <p:sp>
          <p:nvSpPr>
            <p:cNvPr id="34" name="Google Shape;34;p9"/>
            <p:cNvSpPr/>
            <p:nvPr/>
          </p:nvSpPr>
          <p:spPr>
            <a:xfrm>
              <a:off x="5489280" y="2077159"/>
              <a:ext cx="620605" cy="2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1" i="0" u="none" strike="noStrike" cap="none">
                  <a:solidFill>
                    <a:srgbClr val="006600"/>
                  </a:solidFill>
                  <a:latin typeface="Arial Black"/>
                  <a:ea typeface="Arial Black"/>
                  <a:cs typeface="Arial Black"/>
                  <a:sym typeface="Arial Black"/>
                </a:rPr>
                <a:t>ありがとう</a:t>
              </a:r>
              <a:endParaRPr sz="1200" b="1" i="0" u="none" strike="noStrike" cap="none" dirty="0">
                <a:solidFill>
                  <a:srgbClr val="006600"/>
                </a:solidFill>
                <a:latin typeface="Arial Black"/>
                <a:ea typeface="Arial Black"/>
                <a:cs typeface="Arial Black"/>
                <a:sym typeface="Arial Black"/>
              </a:endParaRPr>
            </a:p>
          </p:txBody>
        </p:sp>
        <p:sp>
          <p:nvSpPr>
            <p:cNvPr id="35" name="Google Shape;35;p9"/>
            <p:cNvSpPr/>
            <p:nvPr/>
          </p:nvSpPr>
          <p:spPr>
            <a:xfrm>
              <a:off x="3507022" y="2463949"/>
              <a:ext cx="703560" cy="2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1" i="0" u="none" strike="noStrike" cap="none">
                  <a:solidFill>
                    <a:srgbClr val="222268"/>
                  </a:solidFill>
                  <a:latin typeface="Batang"/>
                  <a:ea typeface="Batang"/>
                  <a:cs typeface="Batang"/>
                  <a:sym typeface="Batang"/>
                </a:rPr>
                <a:t>감사합니다</a:t>
              </a:r>
              <a:endParaRPr sz="1200" b="1" i="0" u="none" strike="noStrike" cap="none" dirty="0">
                <a:solidFill>
                  <a:srgbClr val="222268"/>
                </a:solidFill>
                <a:latin typeface="Batang"/>
                <a:ea typeface="Batang"/>
                <a:cs typeface="Batang"/>
                <a:sym typeface="Batang"/>
              </a:endParaRPr>
            </a:p>
          </p:txBody>
        </p:sp>
        <p:sp>
          <p:nvSpPr>
            <p:cNvPr id="36" name="Google Shape;36;p9"/>
            <p:cNvSpPr/>
            <p:nvPr/>
          </p:nvSpPr>
          <p:spPr>
            <a:xfrm>
              <a:off x="4698781" y="2447497"/>
              <a:ext cx="517210" cy="2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1" i="0" u="none" strike="noStrike" cap="none">
                  <a:solidFill>
                    <a:srgbClr val="339966"/>
                  </a:solidFill>
                  <a:latin typeface="Times"/>
                  <a:ea typeface="Times"/>
                  <a:cs typeface="Times"/>
                  <a:sym typeface="Times"/>
                </a:rPr>
                <a:t>நன்றி</a:t>
              </a:r>
              <a:endParaRPr sz="1200" b="1" i="0" u="none" strike="noStrike" cap="none" dirty="0">
                <a:solidFill>
                  <a:srgbClr val="339966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37" name="Google Shape;37;p9"/>
            <p:cNvSpPr/>
            <p:nvPr/>
          </p:nvSpPr>
          <p:spPr>
            <a:xfrm>
              <a:off x="1293259" y="2491229"/>
              <a:ext cx="969258" cy="2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1" i="0" u="none" strike="noStrike" cap="none">
                  <a:solidFill>
                    <a:srgbClr val="72BFC5"/>
                  </a:solidFill>
                  <a:latin typeface="Times"/>
                  <a:ea typeface="Times"/>
                  <a:cs typeface="Times"/>
                  <a:sym typeface="Times"/>
                </a:rPr>
                <a:t>তোমাকে ধন্যবাদ</a:t>
              </a:r>
              <a:endParaRPr sz="1200" b="1" i="0" u="none" strike="noStrike" cap="none" dirty="0">
                <a:solidFill>
                  <a:srgbClr val="72BFC5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38" name="Google Shape;38;p9"/>
            <p:cNvSpPr/>
            <p:nvPr/>
          </p:nvSpPr>
          <p:spPr>
            <a:xfrm>
              <a:off x="2759294" y="1404497"/>
              <a:ext cx="730009" cy="2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1" i="0" u="none" strike="noStrike" cap="none">
                  <a:solidFill>
                    <a:schemeClr val="dk1"/>
                  </a:solidFill>
                  <a:latin typeface="Times"/>
                  <a:ea typeface="Times"/>
                  <a:cs typeface="Times"/>
                  <a:sym typeface="Times"/>
                </a:rPr>
                <a:t>با تشکر از شما</a:t>
              </a:r>
              <a:endParaRPr sz="1200" b="1" i="0" u="none" strike="noStrike" cap="none" dirty="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39" name="Google Shape;39;p9"/>
            <p:cNvSpPr/>
            <p:nvPr/>
          </p:nvSpPr>
          <p:spPr>
            <a:xfrm>
              <a:off x="1904681" y="1384643"/>
              <a:ext cx="500379" cy="2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1" i="0" u="none" strike="noStrike" cap="none">
                  <a:solidFill>
                    <a:srgbClr val="990000"/>
                  </a:solidFill>
                  <a:latin typeface="Times"/>
                  <a:ea typeface="Times"/>
                  <a:cs typeface="Times"/>
                  <a:sym typeface="Times"/>
                </a:rPr>
                <a:t>cảm ơn</a:t>
              </a:r>
              <a:endParaRPr sz="1200" b="1" i="0" u="none" strike="noStrike" cap="none" dirty="0">
                <a:solidFill>
                  <a:srgbClr val="990000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40" name="Google Shape;40;p9"/>
            <p:cNvSpPr/>
            <p:nvPr/>
          </p:nvSpPr>
          <p:spPr>
            <a:xfrm>
              <a:off x="1188029" y="1690274"/>
              <a:ext cx="4752988" cy="78461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4500" b="1" i="0" u="none" strike="noStrike" cap="none">
                  <a:solidFill>
                    <a:srgbClr val="000099"/>
                  </a:solidFill>
                  <a:latin typeface="Georgia"/>
                  <a:ea typeface="Georgia"/>
                  <a:cs typeface="Georgia"/>
                  <a:sym typeface="Georgia"/>
                </a:rPr>
                <a:t>Thank You</a:t>
              </a:r>
              <a:endParaRPr sz="4500" b="1" i="0" u="none" strike="noStrike" cap="none" dirty="0">
                <a:solidFill>
                  <a:srgbClr val="000099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41" name="Google Shape;41;p9"/>
            <p:cNvSpPr/>
            <p:nvPr/>
          </p:nvSpPr>
          <p:spPr>
            <a:xfrm>
              <a:off x="3407400" y="2704887"/>
              <a:ext cx="644842" cy="2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1" i="0" u="none" strike="noStrike" cap="none">
                  <a:solidFill>
                    <a:srgbClr val="A3A3E0"/>
                  </a:solidFill>
                  <a:latin typeface="Sigmar One"/>
                  <a:ea typeface="Sigmar One"/>
                  <a:cs typeface="Sigmar One"/>
                  <a:sym typeface="Sigmar One"/>
                </a:rPr>
                <a:t>Gracias</a:t>
              </a:r>
              <a:endParaRPr sz="1200" b="1" i="0" u="none" strike="noStrike" cap="none" dirty="0">
                <a:solidFill>
                  <a:srgbClr val="A3A3E0"/>
                </a:solidFill>
                <a:latin typeface="Sigmar One"/>
                <a:ea typeface="Sigmar One"/>
                <a:cs typeface="Sigmar One"/>
                <a:sym typeface="Sigmar One"/>
              </a:endParaRPr>
            </a:p>
          </p:txBody>
        </p:sp>
        <p:sp>
          <p:nvSpPr>
            <p:cNvPr id="42" name="Google Shape;42;p9"/>
            <p:cNvSpPr/>
            <p:nvPr/>
          </p:nvSpPr>
          <p:spPr>
            <a:xfrm>
              <a:off x="3881534" y="1381429"/>
              <a:ext cx="708033" cy="2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0" i="0" u="none" strike="noStrike" cap="none">
                  <a:solidFill>
                    <a:srgbClr val="00FF00"/>
                  </a:solidFill>
                  <a:latin typeface="Bell MT"/>
                  <a:ea typeface="Bell MT"/>
                  <a:cs typeface="Bell MT"/>
                  <a:sym typeface="Bell MT"/>
                </a:rPr>
                <a:t>Dziękujemy</a:t>
              </a:r>
              <a:endParaRPr sz="1200" b="0" i="0" u="none" strike="noStrike" cap="none" dirty="0">
                <a:solidFill>
                  <a:srgbClr val="00FF00"/>
                </a:solidFill>
                <a:latin typeface="Bell MT"/>
                <a:ea typeface="Bell MT"/>
                <a:cs typeface="Bell MT"/>
                <a:sym typeface="Bell M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4998912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1_Title Slid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6" descr="A picture containing object, indoor, microscope, tabl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" y="0"/>
            <a:ext cx="12195348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10165" y="165100"/>
            <a:ext cx="5981836" cy="651510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6"/>
          <p:cNvSpPr txBox="1">
            <a:spLocks noGrp="1"/>
          </p:cNvSpPr>
          <p:nvPr>
            <p:ph type="ctrTitle"/>
          </p:nvPr>
        </p:nvSpPr>
        <p:spPr>
          <a:xfrm>
            <a:off x="6955533" y="1530141"/>
            <a:ext cx="4499868" cy="2127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>
            <a:endParaRPr/>
          </a:p>
        </p:txBody>
      </p:sp>
      <p:sp>
        <p:nvSpPr>
          <p:cNvPr id="16" name="Google Shape;16;p6"/>
          <p:cNvSpPr txBox="1">
            <a:spLocks noGrp="1"/>
          </p:cNvSpPr>
          <p:nvPr>
            <p:ph type="body" idx="1"/>
          </p:nvPr>
        </p:nvSpPr>
        <p:spPr>
          <a:xfrm>
            <a:off x="6955533" y="6001898"/>
            <a:ext cx="1751689" cy="288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spcBef>
                <a:spcPts val="22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  <a:defRPr sz="11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61950" algn="l" rtl="0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Char char="–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–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7" name="Google Shape;17;p6"/>
          <p:cNvSpPr txBox="1">
            <a:spLocks noGrp="1"/>
          </p:cNvSpPr>
          <p:nvPr>
            <p:ph type="body" idx="2"/>
          </p:nvPr>
        </p:nvSpPr>
        <p:spPr>
          <a:xfrm>
            <a:off x="6955533" y="4548291"/>
            <a:ext cx="4032448" cy="4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None/>
              <a:defRPr sz="18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61950" algn="l" rtl="0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Char char="–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–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" name="Google Shape;18;p6"/>
          <p:cNvSpPr txBox="1">
            <a:spLocks noGrp="1"/>
          </p:cNvSpPr>
          <p:nvPr>
            <p:ph type="body" idx="3"/>
          </p:nvPr>
        </p:nvSpPr>
        <p:spPr>
          <a:xfrm>
            <a:off x="6955533" y="3892675"/>
            <a:ext cx="4032448" cy="4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spcBef>
                <a:spcPts val="48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"/>
              <a:buNone/>
              <a:defRPr sz="24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61950" algn="l" rtl="0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Char char="–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–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" name="Google Shape;19;p6"/>
          <p:cNvSpPr txBox="1">
            <a:spLocks noGrp="1"/>
          </p:cNvSpPr>
          <p:nvPr>
            <p:ph type="body" idx="4"/>
          </p:nvPr>
        </p:nvSpPr>
        <p:spPr>
          <a:xfrm>
            <a:off x="6955533" y="5233523"/>
            <a:ext cx="4032448" cy="5619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None/>
              <a:defRPr sz="18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61950" algn="l" rtl="0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Char char="–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–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pic>
        <p:nvPicPr>
          <p:cNvPr id="20" name="Google Shape;20;p6" descr="A picture containing object, drawing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907861" y="856831"/>
            <a:ext cx="960284" cy="31430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6562595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6_Back Cover">
  <p:cSld name="6_Back Cov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6"/>
          <p:cNvSpPr/>
          <p:nvPr/>
        </p:nvSpPr>
        <p:spPr>
          <a:xfrm>
            <a:off x="6214347" y="2660915"/>
            <a:ext cx="2627642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3087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THANK YOU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29;p16"/>
          <p:cNvSpPr/>
          <p:nvPr/>
        </p:nvSpPr>
        <p:spPr>
          <a:xfrm>
            <a:off x="6282105" y="3782579"/>
            <a:ext cx="2611612" cy="3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67"/>
              <a:buFont typeface="Arial"/>
              <a:buNone/>
              <a:tabLst/>
              <a:defRPr/>
            </a:pPr>
            <a:r>
              <a:rPr kumimoji="0" lang="en-US" sz="1467" b="0" i="0" u="none" strike="noStrike" kern="0" cap="none" spc="0" normalizeH="0" baseline="0" noProof="0" dirty="0">
                <a:ln>
                  <a:noFill/>
                </a:ln>
                <a:solidFill>
                  <a:srgbClr val="003087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www.a-star.edu.sg/SIMTech</a:t>
            </a:r>
            <a:endParaRPr kumimoji="0" sz="1467" b="0" i="0" u="none" strike="noStrike" kern="0" cap="none" spc="0" normalizeH="0" baseline="0" noProof="0" dirty="0">
              <a:ln>
                <a:noFill/>
              </a:ln>
              <a:solidFill>
                <a:srgbClr val="003087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30" name="Google Shape;30;p16"/>
          <p:cNvCxnSpPr/>
          <p:nvPr/>
        </p:nvCxnSpPr>
        <p:spPr>
          <a:xfrm>
            <a:off x="6384032" y="3717032"/>
            <a:ext cx="2400267" cy="0"/>
          </a:xfrm>
          <a:prstGeom prst="straightConnector1">
            <a:avLst/>
          </a:prstGeom>
          <a:noFill/>
          <a:ln w="9525" cap="flat" cmpd="sng">
            <a:solidFill>
              <a:srgbClr val="003087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31" name="Google Shape;31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84032" y="531923"/>
            <a:ext cx="2496277" cy="688832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A picture containing object, drawing&#10;&#10;Description automatically generated">
            <a:extLst>
              <a:ext uri="{FF2B5EF4-FFF2-40B4-BE49-F238E27FC236}">
                <a16:creationId xmlns:a16="http://schemas.microsoft.com/office/drawing/2014/main" id="{05B6D922-7DE1-9643-AD89-0409C64C658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7365" y="6409622"/>
            <a:ext cx="936104" cy="306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133459"/>
      </p:ext>
    </p:extLst>
  </p:cSld>
  <p:clrMapOvr>
    <a:masterClrMapping/>
  </p:clrMapOvr>
  <p:transition spd="slow">
    <p:push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ing only" preserve="1">
  <p:cSld name="Heading only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 txBox="1">
            <a:spLocks noGrp="1"/>
          </p:cNvSpPr>
          <p:nvPr>
            <p:ph type="title"/>
          </p:nvPr>
        </p:nvSpPr>
        <p:spPr>
          <a:xfrm>
            <a:off x="825501" y="188640"/>
            <a:ext cx="113665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43A28ED-75AE-BBB7-FEA8-067FC73109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6133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418156-33C5-4EE2-BFCC-50E9C725F26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33210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preserve="1">
  <p:cSld name="Blank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055545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Blank" preserve="1">
  <p:cSld name="2_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32"/>
          <p:cNvGrpSpPr/>
          <p:nvPr/>
        </p:nvGrpSpPr>
        <p:grpSpPr>
          <a:xfrm>
            <a:off x="2438401" y="2057401"/>
            <a:ext cx="7006957" cy="1995518"/>
            <a:chOff x="854653" y="1145908"/>
            <a:chExt cx="5255232" cy="1994978"/>
          </a:xfrm>
        </p:grpSpPr>
        <p:sp>
          <p:nvSpPr>
            <p:cNvPr id="52" name="Google Shape;52;p32"/>
            <p:cNvSpPr/>
            <p:nvPr/>
          </p:nvSpPr>
          <p:spPr>
            <a:xfrm>
              <a:off x="2698193" y="1145908"/>
              <a:ext cx="1320903" cy="3230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500" b="1" i="0" u="none" strike="noStrike" cap="none">
                  <a:solidFill>
                    <a:schemeClr val="dk1"/>
                  </a:solidFill>
                  <a:latin typeface="Times"/>
                  <a:ea typeface="Times"/>
                  <a:cs typeface="Times"/>
                  <a:sym typeface="Times"/>
                </a:rPr>
                <a:t>ขอขอบคุณคุณ</a:t>
              </a:r>
              <a:endParaRPr sz="1500" b="1" i="0" u="none" strike="noStrike" cap="none" dirty="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53" name="Google Shape;53;p32"/>
            <p:cNvSpPr/>
            <p:nvPr/>
          </p:nvSpPr>
          <p:spPr>
            <a:xfrm>
              <a:off x="3062839" y="1596088"/>
              <a:ext cx="576986" cy="2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1" i="0" u="none" strike="noStrike" cap="none">
                  <a:solidFill>
                    <a:srgbClr val="006699"/>
                  </a:solidFill>
                  <a:latin typeface="Times"/>
                  <a:ea typeface="Times"/>
                  <a:cs typeface="Times"/>
                  <a:sym typeface="Times"/>
                </a:rPr>
                <a:t>Cпасибо</a:t>
              </a:r>
              <a:endParaRPr sz="1200" b="1" i="0" u="none" strike="noStrike" cap="none" dirty="0">
                <a:solidFill>
                  <a:srgbClr val="006699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54" name="Google Shape;54;p32"/>
            <p:cNvSpPr/>
            <p:nvPr/>
          </p:nvSpPr>
          <p:spPr>
            <a:xfrm>
              <a:off x="2274029" y="2702273"/>
              <a:ext cx="369333" cy="2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1" i="0" u="none" strike="noStrike" cap="none">
                  <a:solidFill>
                    <a:srgbClr val="FF0000"/>
                  </a:solidFill>
                  <a:latin typeface="Times"/>
                  <a:ea typeface="Times"/>
                  <a:cs typeface="Times"/>
                  <a:sym typeface="Times"/>
                </a:rPr>
                <a:t>谢谢</a:t>
              </a:r>
              <a:endParaRPr sz="1200" b="1" i="0" u="none" strike="noStrike" cap="none" dirty="0">
                <a:solidFill>
                  <a:srgbClr val="FF0000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55" name="Google Shape;55;p32"/>
            <p:cNvSpPr/>
            <p:nvPr/>
          </p:nvSpPr>
          <p:spPr>
            <a:xfrm>
              <a:off x="3819396" y="1576827"/>
              <a:ext cx="940404" cy="2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1" i="0" u="none" strike="noStrike" cap="none">
                  <a:solidFill>
                    <a:srgbClr val="D6ECEE"/>
                  </a:solidFill>
                  <a:latin typeface="Georgia"/>
                  <a:ea typeface="Georgia"/>
                  <a:cs typeface="Georgia"/>
                  <a:sym typeface="Georgia"/>
                </a:rPr>
                <a:t>Terima Kasih</a:t>
              </a:r>
              <a:endParaRPr sz="1200" b="1" i="0" u="none" strike="noStrike" cap="none" dirty="0">
                <a:solidFill>
                  <a:srgbClr val="D6ECEE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56" name="Google Shape;56;p32"/>
            <p:cNvSpPr/>
            <p:nvPr/>
          </p:nvSpPr>
          <p:spPr>
            <a:xfrm>
              <a:off x="2870866" y="2887039"/>
              <a:ext cx="600166" cy="2538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050" b="1" i="0" u="none" strike="noStrike" cap="none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rPr>
                <a:t>Salamat</a:t>
              </a:r>
              <a:endParaRPr dirty="0"/>
            </a:p>
          </p:txBody>
        </p:sp>
        <p:sp>
          <p:nvSpPr>
            <p:cNvPr id="57" name="Google Shape;57;p32"/>
            <p:cNvSpPr/>
            <p:nvPr/>
          </p:nvSpPr>
          <p:spPr>
            <a:xfrm>
              <a:off x="2796360" y="2689037"/>
              <a:ext cx="434255" cy="2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1" i="0" u="none" strike="noStrike" cap="none">
                  <a:solidFill>
                    <a:srgbClr val="00B0F0"/>
                  </a:solidFill>
                  <a:latin typeface="Times"/>
                  <a:ea typeface="Times"/>
                  <a:cs typeface="Times"/>
                  <a:sym typeface="Times"/>
                </a:rPr>
                <a:t>Kiitos</a:t>
              </a:r>
              <a:endParaRPr sz="1200" b="1" i="0" u="none" strike="noStrike" cap="none" dirty="0">
                <a:solidFill>
                  <a:srgbClr val="00B0F0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58" name="Google Shape;58;p32"/>
            <p:cNvSpPr/>
            <p:nvPr/>
          </p:nvSpPr>
          <p:spPr>
            <a:xfrm>
              <a:off x="854653" y="2042657"/>
              <a:ext cx="319271" cy="2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Merci</a:t>
              </a:r>
              <a:endParaRPr sz="12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9;p32"/>
            <p:cNvSpPr/>
            <p:nvPr/>
          </p:nvSpPr>
          <p:spPr>
            <a:xfrm>
              <a:off x="2772358" y="2458415"/>
              <a:ext cx="430648" cy="2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1" i="0" u="none" strike="noStrike" cap="none">
                  <a:solidFill>
                    <a:srgbClr val="7030A0"/>
                  </a:solidFill>
                  <a:latin typeface="Arial"/>
                  <a:ea typeface="Arial"/>
                  <a:cs typeface="Arial"/>
                  <a:sym typeface="Arial"/>
                </a:rPr>
                <a:t>Danke</a:t>
              </a:r>
              <a:endParaRPr sz="1200" b="1" i="0" u="none" strike="noStrike" cap="none" dirty="0">
                <a:solidFill>
                  <a:srgbClr val="7030A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60;p32"/>
            <p:cNvSpPr/>
            <p:nvPr/>
          </p:nvSpPr>
          <p:spPr>
            <a:xfrm>
              <a:off x="1344492" y="1600301"/>
              <a:ext cx="1890059" cy="2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1" i="0" u="none" strike="noStrike" cap="none">
                  <a:solidFill>
                    <a:srgbClr val="6600FF"/>
                  </a:solidFill>
                  <a:latin typeface="Times"/>
                  <a:ea typeface="Times"/>
                  <a:cs typeface="Times"/>
                  <a:sym typeface="Times"/>
                </a:rPr>
                <a:t>शुक्रिया</a:t>
              </a:r>
              <a:endParaRPr sz="1200" b="1" i="0" u="none" strike="noStrike" cap="none" dirty="0">
                <a:solidFill>
                  <a:srgbClr val="6600FF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61" name="Google Shape;61;p32"/>
            <p:cNvSpPr/>
            <p:nvPr/>
          </p:nvSpPr>
          <p:spPr>
            <a:xfrm>
              <a:off x="1989264" y="1562178"/>
              <a:ext cx="650661" cy="3692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800" b="1" i="0" u="none" strike="noStrike" cap="none">
                  <a:solidFill>
                    <a:srgbClr val="33CC33"/>
                  </a:solidFill>
                  <a:latin typeface="Arabic Typesetting"/>
                  <a:ea typeface="Arabic Typesetting"/>
                  <a:cs typeface="Arabic Typesetting"/>
                  <a:sym typeface="Arabic Typesetting"/>
                </a:rPr>
                <a:t>Köszönöm</a:t>
              </a:r>
              <a:endParaRPr sz="1800" b="1" i="0" u="none" strike="noStrike" cap="none" dirty="0">
                <a:solidFill>
                  <a:srgbClr val="33CC33"/>
                </a:solidFill>
                <a:latin typeface="Arabic Typesetting"/>
                <a:ea typeface="Arabic Typesetting"/>
                <a:cs typeface="Arabic Typesetting"/>
                <a:sym typeface="Arabic Typesetting"/>
              </a:endParaRPr>
            </a:p>
          </p:txBody>
        </p:sp>
        <p:sp>
          <p:nvSpPr>
            <p:cNvPr id="62" name="Google Shape;62;p32"/>
            <p:cNvSpPr/>
            <p:nvPr/>
          </p:nvSpPr>
          <p:spPr>
            <a:xfrm>
              <a:off x="5489280" y="2077159"/>
              <a:ext cx="620605" cy="2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1" i="0" u="none" strike="noStrike" cap="none">
                  <a:solidFill>
                    <a:srgbClr val="006600"/>
                  </a:solidFill>
                  <a:latin typeface="Arial Black"/>
                  <a:ea typeface="Arial Black"/>
                  <a:cs typeface="Arial Black"/>
                  <a:sym typeface="Arial Black"/>
                </a:rPr>
                <a:t>ありがとう</a:t>
              </a:r>
              <a:endParaRPr sz="1200" b="1" i="0" u="none" strike="noStrike" cap="none" dirty="0">
                <a:solidFill>
                  <a:srgbClr val="006600"/>
                </a:solidFill>
                <a:latin typeface="Arial Black"/>
                <a:ea typeface="Arial Black"/>
                <a:cs typeface="Arial Black"/>
                <a:sym typeface="Arial Black"/>
              </a:endParaRPr>
            </a:p>
          </p:txBody>
        </p:sp>
        <p:sp>
          <p:nvSpPr>
            <p:cNvPr id="63" name="Google Shape;63;p32"/>
            <p:cNvSpPr/>
            <p:nvPr/>
          </p:nvSpPr>
          <p:spPr>
            <a:xfrm>
              <a:off x="3507022" y="2463949"/>
              <a:ext cx="703560" cy="2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1" i="0" u="none" strike="noStrike" cap="none">
                  <a:solidFill>
                    <a:srgbClr val="222268"/>
                  </a:solidFill>
                  <a:latin typeface="Batang"/>
                  <a:ea typeface="Batang"/>
                  <a:cs typeface="Batang"/>
                  <a:sym typeface="Batang"/>
                </a:rPr>
                <a:t>감사합니다</a:t>
              </a:r>
              <a:endParaRPr sz="1200" b="1" i="0" u="none" strike="noStrike" cap="none" dirty="0">
                <a:solidFill>
                  <a:srgbClr val="222268"/>
                </a:solidFill>
                <a:latin typeface="Batang"/>
                <a:ea typeface="Batang"/>
                <a:cs typeface="Batang"/>
                <a:sym typeface="Batang"/>
              </a:endParaRPr>
            </a:p>
          </p:txBody>
        </p:sp>
        <p:sp>
          <p:nvSpPr>
            <p:cNvPr id="64" name="Google Shape;64;p32"/>
            <p:cNvSpPr/>
            <p:nvPr/>
          </p:nvSpPr>
          <p:spPr>
            <a:xfrm>
              <a:off x="4698781" y="2447497"/>
              <a:ext cx="517210" cy="2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1" i="0" u="none" strike="noStrike" cap="none">
                  <a:solidFill>
                    <a:srgbClr val="339966"/>
                  </a:solidFill>
                  <a:latin typeface="Times"/>
                  <a:ea typeface="Times"/>
                  <a:cs typeface="Times"/>
                  <a:sym typeface="Times"/>
                </a:rPr>
                <a:t>நன்றி</a:t>
              </a:r>
              <a:endParaRPr sz="1200" b="1" i="0" u="none" strike="noStrike" cap="none" dirty="0">
                <a:solidFill>
                  <a:srgbClr val="339966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65" name="Google Shape;65;p32"/>
            <p:cNvSpPr/>
            <p:nvPr/>
          </p:nvSpPr>
          <p:spPr>
            <a:xfrm>
              <a:off x="1293259" y="2491229"/>
              <a:ext cx="969258" cy="2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1" i="0" u="none" strike="noStrike" cap="none">
                  <a:solidFill>
                    <a:srgbClr val="72BFC5"/>
                  </a:solidFill>
                  <a:latin typeface="Times"/>
                  <a:ea typeface="Times"/>
                  <a:cs typeface="Times"/>
                  <a:sym typeface="Times"/>
                </a:rPr>
                <a:t>তোমাকে ধন্যবাদ</a:t>
              </a:r>
              <a:endParaRPr sz="1200" b="1" i="0" u="none" strike="noStrike" cap="none" dirty="0">
                <a:solidFill>
                  <a:srgbClr val="72BFC5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66" name="Google Shape;66;p32"/>
            <p:cNvSpPr/>
            <p:nvPr/>
          </p:nvSpPr>
          <p:spPr>
            <a:xfrm>
              <a:off x="2759294" y="1404497"/>
              <a:ext cx="730009" cy="2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1" i="0" u="none" strike="noStrike" cap="none">
                  <a:solidFill>
                    <a:schemeClr val="dk1"/>
                  </a:solidFill>
                  <a:latin typeface="Times"/>
                  <a:ea typeface="Times"/>
                  <a:cs typeface="Times"/>
                  <a:sym typeface="Times"/>
                </a:rPr>
                <a:t>با تشکر از شما</a:t>
              </a:r>
              <a:endParaRPr sz="1200" b="1" i="0" u="none" strike="noStrike" cap="none" dirty="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67" name="Google Shape;67;p32"/>
            <p:cNvSpPr/>
            <p:nvPr/>
          </p:nvSpPr>
          <p:spPr>
            <a:xfrm>
              <a:off x="1904681" y="1384643"/>
              <a:ext cx="500379" cy="2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1" i="0" u="none" strike="noStrike" cap="none">
                  <a:solidFill>
                    <a:srgbClr val="990000"/>
                  </a:solidFill>
                  <a:latin typeface="Times"/>
                  <a:ea typeface="Times"/>
                  <a:cs typeface="Times"/>
                  <a:sym typeface="Times"/>
                </a:rPr>
                <a:t>cảm ơn</a:t>
              </a:r>
              <a:endParaRPr sz="1200" b="1" i="0" u="none" strike="noStrike" cap="none" dirty="0">
                <a:solidFill>
                  <a:srgbClr val="990000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68" name="Google Shape;68;p32"/>
            <p:cNvSpPr/>
            <p:nvPr/>
          </p:nvSpPr>
          <p:spPr>
            <a:xfrm>
              <a:off x="1188029" y="1690274"/>
              <a:ext cx="4752988" cy="78461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4500" b="1" i="0" u="none" strike="noStrike" cap="none">
                  <a:solidFill>
                    <a:srgbClr val="000099"/>
                  </a:solidFill>
                  <a:latin typeface="Georgia"/>
                  <a:ea typeface="Georgia"/>
                  <a:cs typeface="Georgia"/>
                  <a:sym typeface="Georgia"/>
                </a:rPr>
                <a:t>Thank You</a:t>
              </a:r>
              <a:endParaRPr sz="4500" b="1" i="0" u="none" strike="noStrike" cap="none" dirty="0">
                <a:solidFill>
                  <a:srgbClr val="000099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69" name="Google Shape;69;p32"/>
            <p:cNvSpPr/>
            <p:nvPr/>
          </p:nvSpPr>
          <p:spPr>
            <a:xfrm>
              <a:off x="3407400" y="2704887"/>
              <a:ext cx="644842" cy="2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1" i="0" u="none" strike="noStrike" cap="none">
                  <a:solidFill>
                    <a:srgbClr val="A3A3E0"/>
                  </a:solidFill>
                  <a:latin typeface="Sigmar One"/>
                  <a:ea typeface="Sigmar One"/>
                  <a:cs typeface="Sigmar One"/>
                  <a:sym typeface="Sigmar One"/>
                </a:rPr>
                <a:t>Gracias</a:t>
              </a:r>
              <a:endParaRPr sz="1200" b="1" i="0" u="none" strike="noStrike" cap="none" dirty="0">
                <a:solidFill>
                  <a:srgbClr val="A3A3E0"/>
                </a:solidFill>
                <a:latin typeface="Sigmar One"/>
                <a:ea typeface="Sigmar One"/>
                <a:cs typeface="Sigmar One"/>
                <a:sym typeface="Sigmar One"/>
              </a:endParaRPr>
            </a:p>
          </p:txBody>
        </p:sp>
        <p:sp>
          <p:nvSpPr>
            <p:cNvPr id="70" name="Google Shape;70;p32"/>
            <p:cNvSpPr/>
            <p:nvPr/>
          </p:nvSpPr>
          <p:spPr>
            <a:xfrm>
              <a:off x="3881534" y="1381429"/>
              <a:ext cx="708033" cy="2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0" i="0" u="none" strike="noStrike" cap="none">
                  <a:solidFill>
                    <a:srgbClr val="00FF00"/>
                  </a:solidFill>
                  <a:latin typeface="Bell MT"/>
                  <a:ea typeface="Bell MT"/>
                  <a:cs typeface="Bell MT"/>
                  <a:sym typeface="Bell MT"/>
                </a:rPr>
                <a:t>Dziękujemy</a:t>
              </a:r>
              <a:endParaRPr sz="1200" b="0" i="0" u="none" strike="noStrike" cap="none" dirty="0">
                <a:solidFill>
                  <a:srgbClr val="00FF00"/>
                </a:solidFill>
                <a:latin typeface="Bell MT"/>
                <a:ea typeface="Bell MT"/>
                <a:cs typeface="Bell MT"/>
                <a:sym typeface="Bell M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731808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 type="title" preserve="1">
  <p:cSld name="1_Title Slide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33"/>
          <p:cNvSpPr txBox="1">
            <a:spLocks noGrp="1"/>
          </p:cNvSpPr>
          <p:nvPr>
            <p:ph type="ctrTitle"/>
          </p:nvPr>
        </p:nvSpPr>
        <p:spPr>
          <a:xfrm>
            <a:off x="3657600" y="1219200"/>
            <a:ext cx="8331200" cy="23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>
            <a:endParaRPr/>
          </a:p>
        </p:txBody>
      </p:sp>
      <p:sp>
        <p:nvSpPr>
          <p:cNvPr id="73" name="Google Shape;73;p33"/>
          <p:cNvSpPr txBox="1">
            <a:spLocks noGrp="1"/>
          </p:cNvSpPr>
          <p:nvPr>
            <p:ph type="subTitle" idx="1"/>
          </p:nvPr>
        </p:nvSpPr>
        <p:spPr>
          <a:xfrm>
            <a:off x="3657600" y="4267200"/>
            <a:ext cx="8331200" cy="12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4" name="Google Shape;74;p33"/>
          <p:cNvSpPr txBox="1">
            <a:spLocks noGrp="1"/>
          </p:cNvSpPr>
          <p:nvPr>
            <p:ph type="dt" idx="10"/>
          </p:nvPr>
        </p:nvSpPr>
        <p:spPr>
          <a:xfrm>
            <a:off x="9552517" y="55563"/>
            <a:ext cx="2540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015346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preserve="1">
  <p:cSld name="2_Title Slide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109358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1" preserve="1">
  <p:cSld name="Title and Content 1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899414c149_3_172"/>
          <p:cNvSpPr/>
          <p:nvPr/>
        </p:nvSpPr>
        <p:spPr>
          <a:xfrm>
            <a:off x="0" y="6459538"/>
            <a:ext cx="12192000" cy="24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de-DE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Copyright © Singapore Institute of Manufacturing Technology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de-DE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All Rights Reserved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2" name="Google Shape;82;g899414c149_3_17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5499100"/>
            <a:ext cx="2349500" cy="135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g899414c149_3_17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87000" y="5918200"/>
            <a:ext cx="1752603" cy="5953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528425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4FE13-4AFC-D4B9-8D33-AC35C7B12D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E232742-D6E7-79E7-4605-FF151F9B10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1DA09E-E912-94FB-4159-9D4A90C6DE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E06F26-1AAA-41A6-8481-D790CE879AF9}" type="datetimeFigureOut">
              <a:rPr lang="en-US" smtClean="0"/>
              <a:t>4/27/2023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5D58FA-BBE4-A77A-725C-D8C16C925B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EB235E-C3B9-B880-52BB-DA0FF67FBD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CBB89-1E8E-4E14-9F94-02B1938A8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2981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13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12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1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3.xml"/><Relationship Id="rId10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3" descr="AStar_Powerpoint_Image Template05.jpg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0" y="0"/>
            <a:ext cx="82832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3"/>
          <p:cNvSpPr txBox="1"/>
          <p:nvPr/>
        </p:nvSpPr>
        <p:spPr>
          <a:xfrm>
            <a:off x="2135560" y="6543898"/>
            <a:ext cx="7920880" cy="3141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marR="0" lvl="0" indent="0" algn="ctr" rtl="0">
              <a:lnSpc>
                <a:spcPct val="825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lang="de-DE" sz="6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Copyright © Singapore Institute of Manufacturing Technology</a:t>
            </a:r>
            <a:endParaRPr dirty="0"/>
          </a:p>
          <a:p>
            <a:pPr marL="0" marR="0" lvl="0" indent="0" algn="ctr" rtl="0">
              <a:lnSpc>
                <a:spcPct val="82500"/>
              </a:lnSpc>
              <a:spcBef>
                <a:spcPts val="12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lang="de-DE" sz="6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All Rights Reserved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93DE1AE-7D08-6F51-E84F-1FB9E04873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6133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418156-33C5-4EE2-BFCC-50E9C725F26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0548522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D4ECE56-3D96-61C9-01DA-26B422121B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AED47B-6298-540A-1BBD-EB62081523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A53395-C324-A701-C8E0-46A8D5DE22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E06F26-1AAA-41A6-8481-D790CE879AF9}" type="datetimeFigureOut">
              <a:rPr lang="en-US" smtClean="0"/>
              <a:t>4/27/2023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B0872B-A41B-B5EF-DB8E-C4616B9CCA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1C2E72-2F88-70E5-8CE3-F3E3125C87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5CBB89-1E8E-4E14-9F94-02B1938A8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038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gi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usty-nv/jetson-inference/blob/master/docs/aux-docker.md" TargetMode="External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mailto:pytao@SIMTech.a-star.edu.sg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"/>
          <p:cNvSpPr txBox="1"/>
          <p:nvPr/>
        </p:nvSpPr>
        <p:spPr>
          <a:xfrm>
            <a:off x="3200400" y="1219200"/>
            <a:ext cx="8686286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ill Sans"/>
              <a:buNone/>
            </a:pPr>
            <a:endParaRPr sz="3600"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1"/>
          <p:cNvSpPr txBox="1"/>
          <p:nvPr/>
        </p:nvSpPr>
        <p:spPr>
          <a:xfrm>
            <a:off x="4648200" y="3429000"/>
            <a:ext cx="194790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ill Sans"/>
              <a:buNone/>
            </a:pPr>
            <a:endParaRPr sz="2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1"/>
          <p:cNvSpPr txBox="1">
            <a:spLocks noGrp="1"/>
          </p:cNvSpPr>
          <p:nvPr>
            <p:ph type="ctrTitle"/>
          </p:nvPr>
        </p:nvSpPr>
        <p:spPr>
          <a:xfrm>
            <a:off x="6596100" y="1519978"/>
            <a:ext cx="5265420" cy="26456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2400" dirty="0"/>
              <a:t>How to Teach Computers to Recognize Things</a:t>
            </a:r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S5: </a:t>
            </a:r>
            <a:r>
              <a:rPr lang="en-US" altLang="zh-CN" sz="2400" dirty="0"/>
              <a:t>Examination on AI</a:t>
            </a:r>
            <a:endParaRPr lang="en-SG" sz="2400" dirty="0"/>
          </a:p>
        </p:txBody>
      </p:sp>
      <p:sp>
        <p:nvSpPr>
          <p:cNvPr id="92" name="Google Shape;92;p1"/>
          <p:cNvSpPr txBox="1">
            <a:spLocks noGrp="1"/>
          </p:cNvSpPr>
          <p:nvPr>
            <p:ph type="body" idx="2"/>
          </p:nvPr>
        </p:nvSpPr>
        <p:spPr>
          <a:xfrm>
            <a:off x="6955532" y="4650842"/>
            <a:ext cx="4287855" cy="10187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30"/>
              <a:buFont typeface="Open Sans"/>
              <a:buNone/>
            </a:pPr>
            <a:r>
              <a:rPr lang="en-US" altLang="zh-CN" dirty="0"/>
              <a:t>Dr. </a:t>
            </a:r>
            <a:r>
              <a:rPr lang="de-DE" dirty="0"/>
              <a:t>Du Pengfei</a:t>
            </a:r>
          </a:p>
          <a:p>
            <a:pPr marL="0" lvl="0" indent="0">
              <a:lnSpc>
                <a:spcPct val="90000"/>
              </a:lnSpc>
              <a:spcBef>
                <a:spcPts val="0"/>
              </a:spcBef>
              <a:buSzPts val="1530"/>
            </a:pPr>
            <a:r>
              <a:rPr lang="de-DE" dirty="0"/>
              <a:t>CPPS/DMD</a:t>
            </a:r>
          </a:p>
          <a:p>
            <a:pPr marL="0" lvl="0" indent="0">
              <a:lnSpc>
                <a:spcPct val="90000"/>
              </a:lnSpc>
              <a:spcBef>
                <a:spcPts val="0"/>
              </a:spcBef>
              <a:buSzPts val="1530"/>
            </a:pPr>
            <a:endParaRPr lang="de-DE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30"/>
              <a:buFont typeface="Open Sans"/>
              <a:buNone/>
            </a:pPr>
            <a:endParaRPr dirty="0"/>
          </a:p>
        </p:txBody>
      </p:sp>
      <p:sp>
        <p:nvSpPr>
          <p:cNvPr id="94" name="Google Shape;94;p1"/>
          <p:cNvSpPr txBox="1">
            <a:spLocks noGrp="1"/>
          </p:cNvSpPr>
          <p:nvPr>
            <p:ph type="body" idx="4"/>
          </p:nvPr>
        </p:nvSpPr>
        <p:spPr>
          <a:xfrm>
            <a:off x="6955532" y="5590757"/>
            <a:ext cx="4032448" cy="5619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None/>
            </a:pPr>
            <a:r>
              <a:rPr lang="en-US" dirty="0"/>
              <a:t>27 April </a:t>
            </a:r>
            <a:r>
              <a:rPr lang="en-US" altLang="zh-CN" dirty="0"/>
              <a:t>2023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84294-2A3E-217D-B6E6-660EAF5B9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Extension: </a:t>
            </a:r>
            <a:r>
              <a:rPr lang="en-US" dirty="0">
                <a:solidFill>
                  <a:srgbClr val="031E7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Meet our Student: AI computers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BCD4A1-F36D-031B-B801-D319D6CB9A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F418156-33C5-4EE2-BFCC-50E9C725F268}" type="slidenum">
              <a:rPr lang="en-US" smtClean="0"/>
              <a:t>10</a:t>
            </a:fld>
            <a:endParaRPr lang="en-US" dirty="0"/>
          </a:p>
        </p:txBody>
      </p:sp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E0999433-3B80-940A-A72D-5D3229A500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1501" y="1084893"/>
            <a:ext cx="4289213" cy="321691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AB8EAE0-31BD-AB81-AA47-69D72459AF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965" y="1084896"/>
            <a:ext cx="4289211" cy="3216909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20DB909A-3364-D63D-AA8C-7960801F1213}"/>
              </a:ext>
            </a:extLst>
          </p:cNvPr>
          <p:cNvSpPr/>
          <p:nvPr/>
        </p:nvSpPr>
        <p:spPr>
          <a:xfrm>
            <a:off x="5587778" y="2253081"/>
            <a:ext cx="1341120" cy="8805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718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84294-2A3E-217D-B6E6-660EAF5B9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Extension: </a:t>
            </a:r>
            <a:r>
              <a:rPr lang="en-US" dirty="0">
                <a:solidFill>
                  <a:srgbClr val="031E7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Meet our Student: AI computers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BCD4A1-F36D-031B-B801-D319D6CB9A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F418156-33C5-4EE2-BFCC-50E9C725F268}" type="slidenum">
              <a:rPr lang="en-US" smtClean="0"/>
              <a:t>11</a:t>
            </a:fld>
            <a:endParaRPr lang="en-US" dirty="0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20DB909A-3364-D63D-AA8C-7960801F1213}"/>
              </a:ext>
            </a:extLst>
          </p:cNvPr>
          <p:cNvSpPr/>
          <p:nvPr/>
        </p:nvSpPr>
        <p:spPr>
          <a:xfrm>
            <a:off x="6332010" y="2253080"/>
            <a:ext cx="1341120" cy="8805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Diagram, schematic&#10;&#10;Description automatically generated">
            <a:extLst>
              <a:ext uri="{FF2B5EF4-FFF2-40B4-BE49-F238E27FC236}">
                <a16:creationId xmlns:a16="http://schemas.microsoft.com/office/drawing/2014/main" id="{4FFC3333-1020-CC9E-9641-9C7CBC9DAB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5095" y="4294091"/>
            <a:ext cx="3418545" cy="25639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733F153-218E-5EDD-964E-637303972EDA}"/>
              </a:ext>
            </a:extLst>
          </p:cNvPr>
          <p:cNvSpPr txBox="1"/>
          <p:nvPr/>
        </p:nvSpPr>
        <p:spPr>
          <a:xfrm>
            <a:off x="7714827" y="2508681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2060"/>
                </a:solidFill>
              </a:rPr>
              <a:t>POWER ON</a:t>
            </a:r>
          </a:p>
        </p:txBody>
      </p:sp>
      <p:pic>
        <p:nvPicPr>
          <p:cNvPr id="8" name="Picture 7" descr="Background pattern&#10;&#10;Description automatically generated with low confidence">
            <a:extLst>
              <a:ext uri="{FF2B5EF4-FFF2-40B4-BE49-F238E27FC236}">
                <a16:creationId xmlns:a16="http://schemas.microsoft.com/office/drawing/2014/main" id="{33ED0767-B0D0-100F-57CB-BE7E2F9EBD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243" y="1530311"/>
            <a:ext cx="4762500" cy="268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5020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84294-2A3E-217D-B6E6-660EAF5B9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Extension: </a:t>
            </a:r>
            <a:r>
              <a:rPr lang="en-US" dirty="0">
                <a:solidFill>
                  <a:srgbClr val="031E7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Meet out Student: AI computers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BCD4A1-F36D-031B-B801-D319D6CB9A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F418156-33C5-4EE2-BFCC-50E9C725F268}" type="slidenum">
              <a:rPr lang="en-US" smtClean="0"/>
              <a:t>12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4A9C03-1BFA-9C44-FDD4-68F8A7BA67AD}"/>
              </a:ext>
            </a:extLst>
          </p:cNvPr>
          <p:cNvSpPr txBox="1"/>
          <p:nvPr/>
        </p:nvSpPr>
        <p:spPr>
          <a:xfrm>
            <a:off x="941493" y="1158240"/>
            <a:ext cx="636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 Line of Codes to Run Our Detection Module</a:t>
            </a:r>
          </a:p>
        </p:txBody>
      </p:sp>
    </p:spTree>
    <p:extLst>
      <p:ext uri="{BB962C8B-B14F-4D97-AF65-F5344CB8AC3E}">
        <p14:creationId xmlns:p14="http://schemas.microsoft.com/office/powerpoint/2010/main" val="9337688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84294-2A3E-217D-B6E6-660EAF5B9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Agenda</a:t>
            </a:r>
            <a:endParaRPr lang="en-US" dirty="0">
              <a:solidFill>
                <a:srgbClr val="031E75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BCD4A1-F36D-031B-B801-D319D6CB9A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F418156-33C5-4EE2-BFCC-50E9C725F268}" type="slidenum">
              <a:rPr lang="en-US" smtClean="0"/>
              <a:t>2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29EDBA-3578-350F-D3B0-3673283C24EF}"/>
              </a:ext>
            </a:extLst>
          </p:cNvPr>
          <p:cNvSpPr txBox="1"/>
          <p:nvPr/>
        </p:nvSpPr>
        <p:spPr>
          <a:xfrm>
            <a:off x="1003054" y="850950"/>
            <a:ext cx="1082188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696969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First half</a:t>
            </a:r>
            <a:r>
              <a:rPr lang="en-US" sz="2400" dirty="0">
                <a:solidFill>
                  <a:srgbClr val="69696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of Examination: Dataset Health-check</a:t>
            </a:r>
            <a:endParaRPr lang="en-US" sz="2400" b="1" i="0" dirty="0">
              <a:solidFill>
                <a:srgbClr val="696969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696969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696969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696969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696969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696969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696969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696969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696969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Transfer Learning</a:t>
            </a:r>
            <a:endParaRPr lang="en-US" sz="2400" dirty="0">
              <a:solidFill>
                <a:srgbClr val="696969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696969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696969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69696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Second half of Examination: Testing Data</a:t>
            </a:r>
          </a:p>
        </p:txBody>
      </p:sp>
      <p:pic>
        <p:nvPicPr>
          <p:cNvPr id="1026" name="Picture 2" descr="How to Do a Reverse Image Search in Google | HP® Tech Takes">
            <a:extLst>
              <a:ext uri="{FF2B5EF4-FFF2-40B4-BE49-F238E27FC236}">
                <a16:creationId xmlns:a16="http://schemas.microsoft.com/office/drawing/2014/main" id="{95098894-4F18-DF9E-6D39-F81EFFFB93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8598" y="1776732"/>
            <a:ext cx="3190875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18 Tips for Taking the Best Photos With Your iPhone | PCMag">
            <a:extLst>
              <a:ext uri="{FF2B5EF4-FFF2-40B4-BE49-F238E27FC236}">
                <a16:creationId xmlns:a16="http://schemas.microsoft.com/office/drawing/2014/main" id="{39C42D66-4C6E-9BA0-9BC1-11927D4A27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3547" y="1763983"/>
            <a:ext cx="2574106" cy="1441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88531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37D45-B27A-6DFA-843B-5B604244F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Dataset Health-check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4635D08-2ECB-1A57-1B59-63AA80E179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F418156-33C5-4EE2-BFCC-50E9C725F268}" type="slidenum">
              <a:rPr lang="en-US" smtClean="0"/>
              <a:t>3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88652F-6BA0-2FC9-546F-E309AA337654}"/>
              </a:ext>
            </a:extLst>
          </p:cNvPr>
          <p:cNvSpPr txBox="1"/>
          <p:nvPr/>
        </p:nvSpPr>
        <p:spPr>
          <a:xfrm>
            <a:off x="1625600" y="1510453"/>
            <a:ext cx="47548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Label Missing?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 balance?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B1A783-B77B-3D97-228E-2A6629BBC615}"/>
              </a:ext>
            </a:extLst>
          </p:cNvPr>
          <p:cNvSpPr txBox="1"/>
          <p:nvPr/>
        </p:nvSpPr>
        <p:spPr>
          <a:xfrm>
            <a:off x="1625600" y="4343400"/>
            <a:ext cx="9728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Common mistakes spotted: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 we need to label negative/”</a:t>
            </a:r>
            <a:r>
              <a:rPr lang="en-US" dirty="0" err="1"/>
              <a:t>uncar</a:t>
            </a:r>
            <a:r>
              <a:rPr lang="en-US" dirty="0"/>
              <a:t>”? Why?</a:t>
            </a:r>
          </a:p>
        </p:txBody>
      </p:sp>
    </p:spTree>
    <p:extLst>
      <p:ext uri="{BB962C8B-B14F-4D97-AF65-F5344CB8AC3E}">
        <p14:creationId xmlns:p14="http://schemas.microsoft.com/office/powerpoint/2010/main" val="7730283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84294-2A3E-217D-B6E6-660EAF5B9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Recap: Our student: AI computer</a:t>
            </a:r>
            <a:endParaRPr lang="en-US" dirty="0">
              <a:solidFill>
                <a:srgbClr val="031E75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BCD4A1-F36D-031B-B801-D319D6CB9A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F418156-33C5-4EE2-BFCC-50E9C725F268}" type="slidenum">
              <a:rPr lang="en-US" smtClean="0"/>
              <a:t>4</a:t>
            </a:fld>
            <a:endParaRPr lang="en-US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BC9FFB82-FB9A-8CF6-1791-8C87B9E68981}"/>
              </a:ext>
            </a:extLst>
          </p:cNvPr>
          <p:cNvSpPr/>
          <p:nvPr/>
        </p:nvSpPr>
        <p:spPr>
          <a:xfrm>
            <a:off x="6372650" y="1860227"/>
            <a:ext cx="1341120" cy="8805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Diagram, schematic&#10;&#10;Description automatically generated">
            <a:extLst>
              <a:ext uri="{FF2B5EF4-FFF2-40B4-BE49-F238E27FC236}">
                <a16:creationId xmlns:a16="http://schemas.microsoft.com/office/drawing/2014/main" id="{D31B3F19-711D-9E60-A001-C529DB07CA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5735" y="3901238"/>
            <a:ext cx="3418545" cy="256390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096AEC1-64FB-E4FF-142A-84C31E23C377}"/>
              </a:ext>
            </a:extLst>
          </p:cNvPr>
          <p:cNvSpPr txBox="1"/>
          <p:nvPr/>
        </p:nvSpPr>
        <p:spPr>
          <a:xfrm>
            <a:off x="7978987" y="1977327"/>
            <a:ext cx="2743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2060"/>
                </a:solidFill>
              </a:rPr>
              <a:t>POWER ON</a:t>
            </a:r>
          </a:p>
          <a:p>
            <a:pPr algn="ctr"/>
            <a:r>
              <a:rPr lang="en-US" b="1" dirty="0">
                <a:solidFill>
                  <a:srgbClr val="002060"/>
                </a:solidFill>
              </a:rPr>
              <a:t>Login PWD: sfmt2018</a:t>
            </a:r>
          </a:p>
        </p:txBody>
      </p:sp>
      <p:pic>
        <p:nvPicPr>
          <p:cNvPr id="9" name="Picture 8" descr="Background pattern&#10;&#10;Description automatically generated with low confidence">
            <a:extLst>
              <a:ext uri="{FF2B5EF4-FFF2-40B4-BE49-F238E27FC236}">
                <a16:creationId xmlns:a16="http://schemas.microsoft.com/office/drawing/2014/main" id="{79A1B647-543A-5F36-FC7F-78B69435D8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883" y="1137458"/>
            <a:ext cx="4762500" cy="268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1726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37D45-B27A-6DFA-843B-5B604244F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Transfer Learning: Connect knowledge in the Brain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4635D08-2ECB-1A57-1B59-63AA80E179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F418156-33C5-4EE2-BFCC-50E9C725F268}" type="slidenum">
              <a:rPr lang="en-US" smtClean="0"/>
              <a:t>5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FC3F9F-B6FD-095C-D55F-7A3292C404B3}"/>
              </a:ext>
            </a:extLst>
          </p:cNvPr>
          <p:cNvSpPr txBox="1"/>
          <p:nvPr/>
        </p:nvSpPr>
        <p:spPr>
          <a:xfrm>
            <a:off x="914400" y="934720"/>
            <a:ext cx="10439400" cy="879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0" i="0" dirty="0">
                <a:solidFill>
                  <a:srgbClr val="202124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Transfer learning (TL) is </a:t>
            </a:r>
            <a:r>
              <a:rPr lang="en-US" b="0" i="0" dirty="0">
                <a:solidFill>
                  <a:srgbClr val="040C28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 research problem in machine learning (ML) that focuses on applying knowledge gained while solving one task to a related task</a:t>
            </a:r>
            <a:r>
              <a:rPr lang="en-US" b="0" i="0" dirty="0">
                <a:solidFill>
                  <a:srgbClr val="202124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026" name="Picture 2" descr="Biking to Lose Weight: Cycling Tips for Weight Loss">
            <a:extLst>
              <a:ext uri="{FF2B5EF4-FFF2-40B4-BE49-F238E27FC236}">
                <a16:creationId xmlns:a16="http://schemas.microsoft.com/office/drawing/2014/main" id="{9A781943-DAB1-A0D0-3F6E-E4E13EFDE0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3084" y="2571614"/>
            <a:ext cx="3299902" cy="1851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7774244-7828-0BE7-565A-3DB434AB07D0}"/>
              </a:ext>
            </a:extLst>
          </p:cNvPr>
          <p:cNvSpPr txBox="1"/>
          <p:nvPr/>
        </p:nvSpPr>
        <p:spPr>
          <a:xfrm>
            <a:off x="1747520" y="2174240"/>
            <a:ext cx="2309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Student 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6D58E1-8529-F424-FF84-8939AA1BF788}"/>
              </a:ext>
            </a:extLst>
          </p:cNvPr>
          <p:cNvSpPr txBox="1"/>
          <p:nvPr/>
        </p:nvSpPr>
        <p:spPr>
          <a:xfrm>
            <a:off x="7672493" y="2202282"/>
            <a:ext cx="2309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Student B</a:t>
            </a:r>
          </a:p>
        </p:txBody>
      </p:sp>
      <p:pic>
        <p:nvPicPr>
          <p:cNvPr id="1028" name="Picture 4" descr="Media post: Is Riding a Motorcycle Safe in Singapore? – Best Selling Cars  Blog">
            <a:extLst>
              <a:ext uri="{FF2B5EF4-FFF2-40B4-BE49-F238E27FC236}">
                <a16:creationId xmlns:a16="http://schemas.microsoft.com/office/drawing/2014/main" id="{D03FE6E3-5752-D282-8B83-803ECDBCE4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1805" y="4701868"/>
            <a:ext cx="2219325" cy="206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rrow: Down 7">
            <a:extLst>
              <a:ext uri="{FF2B5EF4-FFF2-40B4-BE49-F238E27FC236}">
                <a16:creationId xmlns:a16="http://schemas.microsoft.com/office/drawing/2014/main" id="{9065B722-79D4-ADAB-8B3D-F18568ABF49F}"/>
              </a:ext>
            </a:extLst>
          </p:cNvPr>
          <p:cNvSpPr/>
          <p:nvPr/>
        </p:nvSpPr>
        <p:spPr>
          <a:xfrm rot="18416826">
            <a:off x="3576319" y="4476368"/>
            <a:ext cx="961814" cy="140885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5FF432BE-2A63-F37C-2B39-A4939BF2D14A}"/>
              </a:ext>
            </a:extLst>
          </p:cNvPr>
          <p:cNvSpPr/>
          <p:nvPr/>
        </p:nvSpPr>
        <p:spPr>
          <a:xfrm rot="2983640">
            <a:off x="7498108" y="4339768"/>
            <a:ext cx="961814" cy="140885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0" name="Picture 6" descr="How Much Walking Is Too Much?">
            <a:extLst>
              <a:ext uri="{FF2B5EF4-FFF2-40B4-BE49-F238E27FC236}">
                <a16:creationId xmlns:a16="http://schemas.microsoft.com/office/drawing/2014/main" id="{1053983B-C40A-3366-2495-503F8BCB8C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0473" y="2592569"/>
            <a:ext cx="2619375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81491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37D45-B27A-6DFA-843B-5B604244F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Transfer Learning: Connect knowledge in the Brain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4635D08-2ECB-1A57-1B59-63AA80E179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F418156-33C5-4EE2-BFCC-50E9C725F268}" type="slidenum">
              <a:rPr lang="en-US" smtClean="0"/>
              <a:t>6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FC3F9F-B6FD-095C-D55F-7A3292C404B3}"/>
              </a:ext>
            </a:extLst>
          </p:cNvPr>
          <p:cNvSpPr txBox="1"/>
          <p:nvPr/>
        </p:nvSpPr>
        <p:spPr>
          <a:xfrm>
            <a:off x="914400" y="934720"/>
            <a:ext cx="10439400" cy="879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0" i="0" dirty="0">
                <a:solidFill>
                  <a:srgbClr val="202124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Transfer learning (TL) is </a:t>
            </a:r>
            <a:r>
              <a:rPr lang="en-US" b="0" i="0" dirty="0">
                <a:solidFill>
                  <a:srgbClr val="040C28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 research problem in machine learning (ML) that focuses on applying knowledge gained while solving one task to a related task</a:t>
            </a:r>
            <a:r>
              <a:rPr lang="en-US" b="0" i="0" dirty="0">
                <a:solidFill>
                  <a:srgbClr val="202124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026" name="Picture 2" descr="Biking to Lose Weight: Cycling Tips for Weight Loss">
            <a:extLst>
              <a:ext uri="{FF2B5EF4-FFF2-40B4-BE49-F238E27FC236}">
                <a16:creationId xmlns:a16="http://schemas.microsoft.com/office/drawing/2014/main" id="{9A781943-DAB1-A0D0-3F6E-E4E13EFDE0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3084" y="2571614"/>
            <a:ext cx="3299902" cy="1851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7774244-7828-0BE7-565A-3DB434AB07D0}"/>
              </a:ext>
            </a:extLst>
          </p:cNvPr>
          <p:cNvSpPr txBox="1"/>
          <p:nvPr/>
        </p:nvSpPr>
        <p:spPr>
          <a:xfrm>
            <a:off x="1747520" y="2174240"/>
            <a:ext cx="2309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Pre-trained Models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6D58E1-8529-F424-FF84-8939AA1BF788}"/>
              </a:ext>
            </a:extLst>
          </p:cNvPr>
          <p:cNvSpPr txBox="1"/>
          <p:nvPr/>
        </p:nvSpPr>
        <p:spPr>
          <a:xfrm>
            <a:off x="7672493" y="2202282"/>
            <a:ext cx="2309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From Scratch</a:t>
            </a:r>
          </a:p>
        </p:txBody>
      </p:sp>
      <p:pic>
        <p:nvPicPr>
          <p:cNvPr id="1028" name="Picture 4" descr="Media post: Is Riding a Motorcycle Safe in Singapore? – Best Selling Cars  Blog">
            <a:extLst>
              <a:ext uri="{FF2B5EF4-FFF2-40B4-BE49-F238E27FC236}">
                <a16:creationId xmlns:a16="http://schemas.microsoft.com/office/drawing/2014/main" id="{D03FE6E3-5752-D282-8B83-803ECDBCE4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1805" y="4701868"/>
            <a:ext cx="2219325" cy="206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rrow: Down 7">
            <a:extLst>
              <a:ext uri="{FF2B5EF4-FFF2-40B4-BE49-F238E27FC236}">
                <a16:creationId xmlns:a16="http://schemas.microsoft.com/office/drawing/2014/main" id="{9065B722-79D4-ADAB-8B3D-F18568ABF49F}"/>
              </a:ext>
            </a:extLst>
          </p:cNvPr>
          <p:cNvSpPr/>
          <p:nvPr/>
        </p:nvSpPr>
        <p:spPr>
          <a:xfrm rot="18416826">
            <a:off x="3576319" y="4476368"/>
            <a:ext cx="961814" cy="140885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5FF432BE-2A63-F37C-2B39-A4939BF2D14A}"/>
              </a:ext>
            </a:extLst>
          </p:cNvPr>
          <p:cNvSpPr/>
          <p:nvPr/>
        </p:nvSpPr>
        <p:spPr>
          <a:xfrm rot="2983640">
            <a:off x="7498108" y="4339768"/>
            <a:ext cx="961814" cy="140885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0" name="Picture 6" descr="How Much Walking Is Too Much?">
            <a:extLst>
              <a:ext uri="{FF2B5EF4-FFF2-40B4-BE49-F238E27FC236}">
                <a16:creationId xmlns:a16="http://schemas.microsoft.com/office/drawing/2014/main" id="{1053983B-C40A-3366-2495-503F8BCB8C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0473" y="2592569"/>
            <a:ext cx="2619375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08714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37D45-B27A-6DFA-843B-5B604244F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Running Applications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4635D08-2ECB-1A57-1B59-63AA80E179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F418156-33C5-4EE2-BFCC-50E9C725F268}" type="slidenum">
              <a:rPr lang="en-US" smtClean="0"/>
              <a:t>7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2038F1-F232-3ADB-98F2-B98A8BBC9F58}"/>
              </a:ext>
            </a:extLst>
          </p:cNvPr>
          <p:cNvSpPr txBox="1"/>
          <p:nvPr/>
        </p:nvSpPr>
        <p:spPr>
          <a:xfrm>
            <a:off x="825501" y="874440"/>
            <a:ext cx="10371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Popular </a:t>
            </a:r>
            <a:r>
              <a:rPr lang="en-US"/>
              <a:t>Pre-trained Models </a:t>
            </a:r>
            <a:r>
              <a:rPr lang="en-US" dirty="0"/>
              <a:t>to Try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4DCF47E-48E0-8DD2-9337-2FC92A6A35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2476500"/>
            <a:ext cx="85344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992C3A0-3804-244B-1299-8F10903AAD99}"/>
              </a:ext>
            </a:extLst>
          </p:cNvPr>
          <p:cNvSpPr txBox="1"/>
          <p:nvPr/>
        </p:nvSpPr>
        <p:spPr>
          <a:xfrm>
            <a:off x="1828800" y="1536970"/>
            <a:ext cx="8534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https://github.com/dusty-nv/jetson-inference/blob/master/docs/aux-docker.md</a:t>
            </a:r>
            <a:r>
              <a:rPr lang="en-US" dirty="0"/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25DA09-7DA2-61CA-9444-C84ED688CE79}"/>
              </a:ext>
            </a:extLst>
          </p:cNvPr>
          <p:cNvSpPr txBox="1"/>
          <p:nvPr/>
        </p:nvSpPr>
        <p:spPr>
          <a:xfrm>
            <a:off x="1916853" y="4687147"/>
            <a:ext cx="784352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Single-label Classification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Multiple-label Classification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Object Detection (</a:t>
            </a:r>
            <a:r>
              <a:rPr lang="en-US" dirty="0" err="1"/>
              <a:t>Peoplenet</a:t>
            </a:r>
            <a:r>
              <a:rPr lang="en-US" dirty="0"/>
              <a:t>, </a:t>
            </a:r>
            <a:r>
              <a:rPr lang="en-US" dirty="0" err="1"/>
              <a:t>dashcamnet</a:t>
            </a:r>
            <a:r>
              <a:rPr lang="en-US" dirty="0"/>
              <a:t>, etc.)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Pose estimation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45091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43;p9"/>
          <p:cNvSpPr txBox="1"/>
          <p:nvPr/>
        </p:nvSpPr>
        <p:spPr>
          <a:xfrm>
            <a:off x="5866545" y="5764660"/>
            <a:ext cx="6226138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600" b="1" i="0" u="none" strike="noStrike" cap="none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Contact: </a:t>
            </a:r>
            <a:r>
              <a:rPr lang="de-DE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Du Pengfei</a:t>
            </a:r>
            <a:r>
              <a:rPr lang="de-DE" sz="1600" b="1" i="0" u="none" strike="noStrike" cap="none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600" b="1" i="0" u="sng" strike="noStrike" cap="none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  <a:hlinkClick r:id="rId3"/>
              </a:rPr>
              <a:t>du_pengfei@SIMTech.a-star.edu.sg</a:t>
            </a:r>
            <a:r>
              <a:rPr lang="de-DE" sz="1600" b="1" i="0" u="none" strike="noStrike" cap="none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 </a:t>
            </a:r>
            <a:endParaRPr sz="2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</p:cSld>
  <p:clrMapOvr>
    <a:masterClrMapping/>
  </p:clrMapOvr>
  <p:transition spd="slow">
    <p:push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84294-2A3E-217D-B6E6-660EAF5B9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Extension: </a:t>
            </a:r>
            <a:r>
              <a:rPr lang="en-US" dirty="0">
                <a:solidFill>
                  <a:srgbClr val="031E7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Meet our Student: AI computers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BCD4A1-F36D-031B-B801-D319D6CB9A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F418156-33C5-4EE2-BFCC-50E9C725F268}" type="slidenum">
              <a:rPr lang="en-US" smtClean="0"/>
              <a:t>9</a:t>
            </a:fld>
            <a:endParaRPr lang="en-US" dirty="0"/>
          </a:p>
        </p:txBody>
      </p:sp>
      <p:pic>
        <p:nvPicPr>
          <p:cNvPr id="1026" name="Picture 2" descr="Jetson Nano Developer Kit">
            <a:extLst>
              <a:ext uri="{FF2B5EF4-FFF2-40B4-BE49-F238E27FC236}">
                <a16:creationId xmlns:a16="http://schemas.microsoft.com/office/drawing/2014/main" id="{A6BAF74A-A95E-5DC3-3D18-9FB4F406D7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452" y="818940"/>
            <a:ext cx="7064163" cy="3974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AB072EF-DFB7-B2C5-11F6-5389DE5F45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1120" y="2912533"/>
            <a:ext cx="5516351" cy="3289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796374"/>
      </p:ext>
    </p:extLst>
  </p:cSld>
  <p:clrMapOvr>
    <a:masterClrMapping/>
  </p:clrMapOvr>
</p:sld>
</file>

<file path=ppt/theme/theme1.xml><?xml version="1.0" encoding="utf-8"?>
<a:theme xmlns:a="http://schemas.openxmlformats.org/drawingml/2006/main" name="ASTAR2020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1233</TotalTime>
  <Words>329</Words>
  <Application>Microsoft Office PowerPoint</Application>
  <PresentationFormat>Widescreen</PresentationFormat>
  <Paragraphs>69</Paragraphs>
  <Slides>12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12</vt:i4>
      </vt:variant>
    </vt:vector>
  </HeadingPairs>
  <TitlesOfParts>
    <vt:vector size="28" baseType="lpstr">
      <vt:lpstr>Batang</vt:lpstr>
      <vt:lpstr>Gill Sans</vt:lpstr>
      <vt:lpstr>Sigmar One</vt:lpstr>
      <vt:lpstr>Arabic Typesetting</vt:lpstr>
      <vt:lpstr>Arial</vt:lpstr>
      <vt:lpstr>Arial Black</vt:lpstr>
      <vt:lpstr>Bell MT</vt:lpstr>
      <vt:lpstr>Calibri</vt:lpstr>
      <vt:lpstr>Calibri Light</vt:lpstr>
      <vt:lpstr>Georgia</vt:lpstr>
      <vt:lpstr>Open Sans</vt:lpstr>
      <vt:lpstr>Rockwell</vt:lpstr>
      <vt:lpstr>Times</vt:lpstr>
      <vt:lpstr>Verdana</vt:lpstr>
      <vt:lpstr>ASTAR2020</vt:lpstr>
      <vt:lpstr>Office Theme</vt:lpstr>
      <vt:lpstr>How to Teach Computers to Recognize Things  S5: Examination on AI</vt:lpstr>
      <vt:lpstr>Agenda</vt:lpstr>
      <vt:lpstr>Dataset Health-check</vt:lpstr>
      <vt:lpstr>Recap: Our student: AI computer</vt:lpstr>
      <vt:lpstr>Transfer Learning: Connect knowledge in the Brain</vt:lpstr>
      <vt:lpstr>Transfer Learning: Connect knowledge in the Brain</vt:lpstr>
      <vt:lpstr>Running Applications</vt:lpstr>
      <vt:lpstr>PowerPoint Presentation</vt:lpstr>
      <vt:lpstr>Extension: Meet our Student: AI computers</vt:lpstr>
      <vt:lpstr>Extension: Meet our Student: AI computers</vt:lpstr>
      <vt:lpstr>Extension: Meet our Student: AI computers</vt:lpstr>
      <vt:lpstr>Extension: Meet out Student: AI computers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Fundamental AI for P6</dc:title>
  <dc:creator>Du Pengfei Dr</dc:creator>
  <cp:lastModifiedBy>Du Pengfei</cp:lastModifiedBy>
  <cp:revision>92</cp:revision>
  <dcterms:created xsi:type="dcterms:W3CDTF">2023-03-22T06:33:31Z</dcterms:created>
  <dcterms:modified xsi:type="dcterms:W3CDTF">2023-04-27T05:31:02Z</dcterms:modified>
</cp:coreProperties>
</file>